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300" r:id="rId4"/>
    <p:sldId id="267" r:id="rId5"/>
    <p:sldId id="297" r:id="rId6"/>
    <p:sldId id="294" r:id="rId7"/>
    <p:sldId id="296" r:id="rId8"/>
    <p:sldId id="299" r:id="rId9"/>
    <p:sldId id="295" r:id="rId10"/>
    <p:sldId id="269" r:id="rId11"/>
    <p:sldId id="262" r:id="rId12"/>
    <p:sldId id="29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aleway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9" roundtripDataSignature="AMtx7mheOSQwsVESe0yRoNg5okUv7wFK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769EAC-12AE-4C70-9E75-2AD35B8BB96A}">
  <a:tblStyle styleId="{6C769EAC-12AE-4C70-9E75-2AD35B8BB96A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BA7E4F-0316-46B6-B1FE-089ABF6B02E1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4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lv-LV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8591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7222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7363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2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3014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1913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2512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evadslaids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9124"/>
            <a:ext cx="12192000" cy="68871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40"/>
          <p:cNvSpPr txBox="1">
            <a:spLocks noGrp="1"/>
          </p:cNvSpPr>
          <p:nvPr>
            <p:ph type="ctrTitle"/>
          </p:nvPr>
        </p:nvSpPr>
        <p:spPr>
          <a:xfrm>
            <a:off x="5101388" y="1989221"/>
            <a:ext cx="5566611" cy="1520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" name="Google Shape;15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31958" y="523543"/>
            <a:ext cx="9144000" cy="288457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0"/>
          <p:cNvSpPr txBox="1">
            <a:spLocks noGrp="1"/>
          </p:cNvSpPr>
          <p:nvPr>
            <p:ph type="subTitle" idx="1"/>
          </p:nvPr>
        </p:nvSpPr>
        <p:spPr>
          <a:xfrm>
            <a:off x="1524000" y="4235116"/>
            <a:ext cx="9144000" cy="74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40"/>
          <p:cNvSpPr/>
          <p:nvPr/>
        </p:nvSpPr>
        <p:spPr>
          <a:xfrm>
            <a:off x="0" y="5311588"/>
            <a:ext cx="12192000" cy="15464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" name="Google Shape;18;p40"/>
          <p:cNvGrpSpPr/>
          <p:nvPr/>
        </p:nvGrpSpPr>
        <p:grpSpPr>
          <a:xfrm>
            <a:off x="4018779" y="5515383"/>
            <a:ext cx="4154441" cy="1138821"/>
            <a:chOff x="3968608" y="4652963"/>
            <a:chExt cx="4154441" cy="1138821"/>
          </a:xfrm>
        </p:grpSpPr>
        <p:pic>
          <p:nvPicPr>
            <p:cNvPr id="19" name="Google Shape;19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968608" y="4912211"/>
              <a:ext cx="4154441" cy="8795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40"/>
            <p:cNvSpPr txBox="1"/>
            <p:nvPr/>
          </p:nvSpPr>
          <p:spPr>
            <a:xfrm>
              <a:off x="4226735" y="4652963"/>
              <a:ext cx="3738524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lv-LV" sz="10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Projekts Nr. 8.3.1.1/16/I/002 Kompetenču pieeja mācību saturā</a:t>
              </a:r>
              <a:endPara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2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tbalstitaji_Slaidos">
  <p:cSld name="Atbalstitaji_Slaidos">
    <p:bg>
      <p:bgPr>
        <a:solidFill>
          <a:schemeClr val="accen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6"/>
          <p:cNvSpPr txBox="1">
            <a:spLocks noGrp="1"/>
          </p:cNvSpPr>
          <p:nvPr>
            <p:ph type="title"/>
          </p:nvPr>
        </p:nvSpPr>
        <p:spPr>
          <a:xfrm>
            <a:off x="2550619" y="1855693"/>
            <a:ext cx="7090763" cy="157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76"/>
          <p:cNvSpPr txBox="1">
            <a:spLocks noGrp="1"/>
          </p:cNvSpPr>
          <p:nvPr>
            <p:ph type="body" idx="1"/>
          </p:nvPr>
        </p:nvSpPr>
        <p:spPr>
          <a:xfrm>
            <a:off x="2550619" y="3523129"/>
            <a:ext cx="7090763" cy="1479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76"/>
          <p:cNvSpPr/>
          <p:nvPr/>
        </p:nvSpPr>
        <p:spPr>
          <a:xfrm>
            <a:off x="0" y="5717894"/>
            <a:ext cx="12192000" cy="114010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76"/>
          <p:cNvPicPr preferRelativeResize="0"/>
          <p:nvPr/>
        </p:nvPicPr>
        <p:blipFill rotWithShape="1">
          <a:blip r:embed="rId2">
            <a:alphaModFix/>
          </a:blip>
          <a:srcRect l="49729" t="971"/>
          <a:stretch/>
        </p:blipFill>
        <p:spPr>
          <a:xfrm>
            <a:off x="10506466" y="6053328"/>
            <a:ext cx="1207896" cy="515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6808" y="6115556"/>
            <a:ext cx="1170827" cy="336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61438" y="6137168"/>
            <a:ext cx="1601135" cy="34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ula_lillā">
  <p:cSld name="Tabula_lillā">
    <p:bg>
      <p:bgPr>
        <a:solidFill>
          <a:schemeClr val="accent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7"/>
          <p:cNvSpPr txBox="1">
            <a:spLocks noGrp="1"/>
          </p:cNvSpPr>
          <p:nvPr>
            <p:ph type="title"/>
          </p:nvPr>
        </p:nvSpPr>
        <p:spPr>
          <a:xfrm>
            <a:off x="435496" y="417095"/>
            <a:ext cx="8560585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8" name="Google Shape;188;p7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54009" y="6026476"/>
            <a:ext cx="947817" cy="308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ula_Balts_ar_grafiku">
  <p:cSld name="Tabula_Balts_ar_grafiku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8"/>
          <p:cNvSpPr>
            <a:spLocks noGrp="1"/>
          </p:cNvSpPr>
          <p:nvPr>
            <p:ph type="chart" idx="2"/>
          </p:nvPr>
        </p:nvSpPr>
        <p:spPr>
          <a:xfrm>
            <a:off x="1250950" y="2164976"/>
            <a:ext cx="9690100" cy="361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78"/>
          <p:cNvSpPr txBox="1">
            <a:spLocks noGrp="1"/>
          </p:cNvSpPr>
          <p:nvPr>
            <p:ph type="title"/>
          </p:nvPr>
        </p:nvSpPr>
        <p:spPr>
          <a:xfrm>
            <a:off x="435496" y="417095"/>
            <a:ext cx="924638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78" descr="Image"/>
          <p:cNvPicPr preferRelativeResize="0"/>
          <p:nvPr/>
        </p:nvPicPr>
        <p:blipFill rotWithShape="1">
          <a:blip r:embed="rId2">
            <a:alphaModFix/>
          </a:blip>
          <a:srcRect l="50000"/>
          <a:stretch/>
        </p:blipFill>
        <p:spPr>
          <a:xfrm>
            <a:off x="-1" y="900836"/>
            <a:ext cx="524021" cy="1048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78" descr="Image"/>
          <p:cNvPicPr preferRelativeResize="0"/>
          <p:nvPr/>
        </p:nvPicPr>
        <p:blipFill rotWithShape="1">
          <a:blip r:embed="rId3">
            <a:alphaModFix/>
          </a:blip>
          <a:srcRect l="-5768" t="-9935" r="48099" b="1"/>
          <a:stretch/>
        </p:blipFill>
        <p:spPr>
          <a:xfrm>
            <a:off x="11806518" y="4948518"/>
            <a:ext cx="385482" cy="734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ula_Balts_ar_grafiku_3">
  <p:cSld name="Tabula_Balts_ar_grafiku_3"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9"/>
          <p:cNvSpPr>
            <a:spLocks noGrp="1"/>
          </p:cNvSpPr>
          <p:nvPr>
            <p:ph type="chart" idx="2"/>
          </p:nvPr>
        </p:nvSpPr>
        <p:spPr>
          <a:xfrm>
            <a:off x="1250950" y="2164976"/>
            <a:ext cx="9690100" cy="361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79"/>
          <p:cNvSpPr txBox="1">
            <a:spLocks noGrp="1"/>
          </p:cNvSpPr>
          <p:nvPr>
            <p:ph type="title"/>
          </p:nvPr>
        </p:nvSpPr>
        <p:spPr>
          <a:xfrm>
            <a:off x="435496" y="417095"/>
            <a:ext cx="924638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0786" y="6426196"/>
            <a:ext cx="908388" cy="2954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79" descr="Image"/>
          <p:cNvPicPr preferRelativeResize="0"/>
          <p:nvPr/>
        </p:nvPicPr>
        <p:blipFill rotWithShape="1">
          <a:blip r:embed="rId3">
            <a:alphaModFix/>
          </a:blip>
          <a:srcRect t="-4616" r="48100"/>
          <a:stretch/>
        </p:blipFill>
        <p:spPr>
          <a:xfrm>
            <a:off x="11845076" y="1344706"/>
            <a:ext cx="346924" cy="699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79" descr="Image"/>
          <p:cNvPicPr preferRelativeResize="0"/>
          <p:nvPr/>
        </p:nvPicPr>
        <p:blipFill rotWithShape="1">
          <a:blip r:embed="rId4">
            <a:alphaModFix/>
          </a:blip>
          <a:srcRect l="89977" t="-24924"/>
          <a:stretch/>
        </p:blipFill>
        <p:spPr>
          <a:xfrm>
            <a:off x="0" y="5149850"/>
            <a:ext cx="971202" cy="1019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7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ula_lillā_atbalstītāji">
  <p:cSld name="Tabula_lillā_atbalstītāji">
    <p:bg>
      <p:bgPr>
        <a:solidFill>
          <a:schemeClr val="accen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0"/>
          <p:cNvSpPr/>
          <p:nvPr/>
        </p:nvSpPr>
        <p:spPr>
          <a:xfrm>
            <a:off x="10186988" y="6272463"/>
            <a:ext cx="1427496" cy="5855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80"/>
          <p:cNvSpPr txBox="1">
            <a:spLocks noGrp="1"/>
          </p:cNvSpPr>
          <p:nvPr>
            <p:ph type="title"/>
          </p:nvPr>
        </p:nvSpPr>
        <p:spPr>
          <a:xfrm>
            <a:off x="435496" y="417095"/>
            <a:ext cx="8533692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0786" y="6426196"/>
            <a:ext cx="908388" cy="29544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80"/>
          <p:cNvSpPr/>
          <p:nvPr/>
        </p:nvSpPr>
        <p:spPr>
          <a:xfrm>
            <a:off x="0" y="5662863"/>
            <a:ext cx="12192000" cy="11951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83529" y="6067037"/>
            <a:ext cx="908388" cy="294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18569" y="5803200"/>
            <a:ext cx="966690" cy="966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8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53224" y="6124237"/>
            <a:ext cx="1031136" cy="29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8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460892" y="6157653"/>
            <a:ext cx="1192249" cy="257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zā_tabula_lillā">
  <p:cSld name="Mazā_tabula_lillā">
    <p:bg>
      <p:bgPr>
        <a:solidFill>
          <a:schemeClr val="accent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1"/>
          <p:cNvSpPr txBox="1">
            <a:spLocks noGrp="1"/>
          </p:cNvSpPr>
          <p:nvPr>
            <p:ph type="title"/>
          </p:nvPr>
        </p:nvSpPr>
        <p:spPr>
          <a:xfrm>
            <a:off x="435496" y="417095"/>
            <a:ext cx="856058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13" name="Google Shape;213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54009" y="6026476"/>
            <a:ext cx="947817" cy="308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ukšs_Ja_Nepieciešams">
  <p:cSld name="Tukšs_Ja_Nepieciešams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1"/>
          <p:cNvSpPr/>
          <p:nvPr/>
        </p:nvSpPr>
        <p:spPr>
          <a:xfrm>
            <a:off x="10757647" y="497541"/>
            <a:ext cx="1434353" cy="64208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1"/>
          <p:cNvSpPr/>
          <p:nvPr/>
        </p:nvSpPr>
        <p:spPr>
          <a:xfrm>
            <a:off x="0" y="5311588"/>
            <a:ext cx="12192000" cy="15464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1"/>
          <p:cNvSpPr txBox="1">
            <a:spLocks noGrp="1"/>
          </p:cNvSpPr>
          <p:nvPr>
            <p:ph type="title"/>
          </p:nvPr>
        </p:nvSpPr>
        <p:spPr>
          <a:xfrm>
            <a:off x="2550619" y="1855693"/>
            <a:ext cx="7090763" cy="157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1"/>
          <p:cNvSpPr txBox="1">
            <a:spLocks noGrp="1"/>
          </p:cNvSpPr>
          <p:nvPr>
            <p:ph type="body" idx="1"/>
          </p:nvPr>
        </p:nvSpPr>
        <p:spPr>
          <a:xfrm>
            <a:off x="2550619" y="3523129"/>
            <a:ext cx="7090763" cy="1479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26" name="Google Shape;26;p41"/>
          <p:cNvPicPr preferRelativeResize="0"/>
          <p:nvPr/>
        </p:nvPicPr>
        <p:blipFill rotWithShape="1">
          <a:blip r:embed="rId2">
            <a:alphaModFix/>
          </a:blip>
          <a:srcRect l="49729" t="971"/>
          <a:stretch/>
        </p:blipFill>
        <p:spPr>
          <a:xfrm>
            <a:off x="10851777" y="597102"/>
            <a:ext cx="1207896" cy="5155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41"/>
          <p:cNvGrpSpPr/>
          <p:nvPr/>
        </p:nvGrpSpPr>
        <p:grpSpPr>
          <a:xfrm>
            <a:off x="4018779" y="5515383"/>
            <a:ext cx="4154441" cy="1138821"/>
            <a:chOff x="3968608" y="4652963"/>
            <a:chExt cx="4154441" cy="1138821"/>
          </a:xfrm>
        </p:grpSpPr>
        <p:pic>
          <p:nvPicPr>
            <p:cNvPr id="28" name="Google Shape;28;p4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968608" y="4912211"/>
              <a:ext cx="4154441" cy="8795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41"/>
            <p:cNvSpPr txBox="1"/>
            <p:nvPr/>
          </p:nvSpPr>
          <p:spPr>
            <a:xfrm>
              <a:off x="4226735" y="4652963"/>
              <a:ext cx="3738524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lv-LV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Projekts Nr. 8.3.1.1/16/I/002 Kompetenču pieeja mācību saturā</a:t>
              </a:r>
              <a:endPara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2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eksts" type="obj">
  <p:cSld name="OBJECT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6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8016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6"/>
          <p:cNvSpPr txBox="1">
            <a:spLocks noGrp="1"/>
          </p:cNvSpPr>
          <p:nvPr>
            <p:ph type="body" idx="1"/>
          </p:nvPr>
        </p:nvSpPr>
        <p:spPr>
          <a:xfrm>
            <a:off x="1892968" y="2261937"/>
            <a:ext cx="7122695" cy="391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0" name="Google Shape;50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ullet points">
  <p:cSld name="1_Bullet points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8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8"/>
          <p:cNvSpPr txBox="1">
            <a:spLocks noGrp="1"/>
          </p:cNvSpPr>
          <p:nvPr>
            <p:ph type="body" idx="1"/>
          </p:nvPr>
        </p:nvSpPr>
        <p:spPr>
          <a:xfrm>
            <a:off x="1299411" y="2053389"/>
            <a:ext cx="9785683" cy="370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sz="2400">
                <a:solidFill>
                  <a:schemeClr val="accent1"/>
                </a:solidFill>
              </a:defRPr>
            </a:lvl1pPr>
            <a:lvl2pPr marL="914400" lvl="1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>
                <a:solidFill>
                  <a:schemeClr val="accent1"/>
                </a:solidFill>
              </a:defRPr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>
                <a:solidFill>
                  <a:schemeClr val="accent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>
                <a:solidFill>
                  <a:schemeClr val="accent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8" name="Google Shape;58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eksts_bullet_points">
  <p:cSld name="1_Teksts_bullet_points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0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0"/>
          <p:cNvSpPr txBox="1">
            <a:spLocks noGrp="1"/>
          </p:cNvSpPr>
          <p:nvPr>
            <p:ph type="body" idx="1"/>
          </p:nvPr>
        </p:nvSpPr>
        <p:spPr>
          <a:xfrm>
            <a:off x="1299411" y="2053389"/>
            <a:ext cx="9785683" cy="370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sz="2400">
                <a:solidFill>
                  <a:schemeClr val="accent1"/>
                </a:solidFill>
              </a:defRPr>
            </a:lvl1pPr>
            <a:lvl2pPr marL="914400" lvl="1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>
                <a:solidFill>
                  <a:schemeClr val="accent1"/>
                </a:solidFill>
              </a:defRPr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>
                <a:solidFill>
                  <a:schemeClr val="accent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>
                <a:solidFill>
                  <a:schemeClr val="accent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6" name="Google Shape;66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s_Bilde">
  <p:cSld name="Teksts_Bilde">
    <p:bg>
      <p:bgPr>
        <a:solidFill>
          <a:schemeClr val="l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1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4489430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1"/>
          <p:cNvSpPr txBox="1">
            <a:spLocks noGrp="1"/>
          </p:cNvSpPr>
          <p:nvPr>
            <p:ph type="body" idx="1"/>
          </p:nvPr>
        </p:nvSpPr>
        <p:spPr>
          <a:xfrm>
            <a:off x="435496" y="2221625"/>
            <a:ext cx="4489431" cy="408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>
                <a:solidFill>
                  <a:schemeClr val="accen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>
                <a:solidFill>
                  <a:schemeClr val="accen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>
                <a:solidFill>
                  <a:schemeClr val="accen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51"/>
          <p:cNvSpPr>
            <a:spLocks noGrp="1"/>
          </p:cNvSpPr>
          <p:nvPr>
            <p:ph type="pic" idx="2"/>
          </p:nvPr>
        </p:nvSpPr>
        <p:spPr>
          <a:xfrm>
            <a:off x="5919788" y="417095"/>
            <a:ext cx="5646737" cy="588845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eksts_lillā">
  <p:cSld name="1_Teksts_lillā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3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8016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3"/>
          <p:cNvSpPr txBox="1">
            <a:spLocks noGrp="1"/>
          </p:cNvSpPr>
          <p:nvPr>
            <p:ph type="body" idx="1"/>
          </p:nvPr>
        </p:nvSpPr>
        <p:spPr>
          <a:xfrm>
            <a:off x="1892968" y="2261937"/>
            <a:ext cx="7122695" cy="391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8" name="Google Shape;78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54009" y="6026476"/>
            <a:ext cx="947817" cy="308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luči un bumbuļi">
  <p:cSld name="Kluči un bumbuļi"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8"/>
          <p:cNvSpPr>
            <a:spLocks noGrp="1"/>
          </p:cNvSpPr>
          <p:nvPr>
            <p:ph type="dgm" idx="2"/>
          </p:nvPr>
        </p:nvSpPr>
        <p:spPr>
          <a:xfrm>
            <a:off x="1266825" y="2084294"/>
            <a:ext cx="9658350" cy="365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68"/>
          <p:cNvSpPr txBox="1">
            <a:spLocks noGrp="1"/>
          </p:cNvSpPr>
          <p:nvPr>
            <p:ph type="title"/>
          </p:nvPr>
        </p:nvSpPr>
        <p:spPr>
          <a:xfrm>
            <a:off x="435495" y="417095"/>
            <a:ext cx="8574033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6" name="Google Shape;146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27705" y="6272463"/>
            <a:ext cx="1346062" cy="585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ldies!">
  <p:cSld name="Paldies!">
    <p:bg>
      <p:bgPr>
        <a:solidFill>
          <a:schemeClr val="accen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5"/>
          <p:cNvSpPr txBox="1">
            <a:spLocks noGrp="1"/>
          </p:cNvSpPr>
          <p:nvPr>
            <p:ph type="title"/>
          </p:nvPr>
        </p:nvSpPr>
        <p:spPr>
          <a:xfrm>
            <a:off x="3514165" y="2642347"/>
            <a:ext cx="5163671" cy="157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75"/>
          <p:cNvSpPr txBox="1">
            <a:spLocks noGrp="1"/>
          </p:cNvSpPr>
          <p:nvPr>
            <p:ph type="body" idx="1"/>
          </p:nvPr>
        </p:nvSpPr>
        <p:spPr>
          <a:xfrm>
            <a:off x="3513932" y="4397375"/>
            <a:ext cx="5164137" cy="142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solidFill>
                  <a:schemeClr val="lt2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8" name="Google Shape;178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1925" y="5978350"/>
            <a:ext cx="947817" cy="308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>
            <a:spLocks noGrp="1"/>
          </p:cNvSpPr>
          <p:nvPr>
            <p:ph type="title"/>
          </p:nvPr>
        </p:nvSpPr>
        <p:spPr>
          <a:xfrm>
            <a:off x="403412" y="365125"/>
            <a:ext cx="1095038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9"/>
          <p:cNvSpPr txBox="1">
            <a:spLocks noGrp="1"/>
          </p:cNvSpPr>
          <p:nvPr>
            <p:ph type="body" idx="1"/>
          </p:nvPr>
        </p:nvSpPr>
        <p:spPr>
          <a:xfrm>
            <a:off x="1075764" y="2178423"/>
            <a:ext cx="10278035" cy="3998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7" r:id="rId4"/>
    <p:sldLayoutId id="2147483659" r:id="rId5"/>
    <p:sldLayoutId id="2147483660" r:id="rId6"/>
    <p:sldLayoutId id="2147483662" r:id="rId7"/>
    <p:sldLayoutId id="2147483677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"/>
          <p:cNvSpPr txBox="1">
            <a:spLocks noGrp="1"/>
          </p:cNvSpPr>
          <p:nvPr>
            <p:ph type="ctrTitle"/>
          </p:nvPr>
        </p:nvSpPr>
        <p:spPr>
          <a:xfrm>
            <a:off x="5101388" y="1989221"/>
            <a:ext cx="5566611" cy="1520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lv-LV" dirty="0">
                <a:latin typeface="Arial"/>
                <a:ea typeface="Arial"/>
                <a:cs typeface="Arial"/>
                <a:sym typeface="Arial"/>
              </a:rPr>
              <a:t>Konstruktori</a:t>
            </a:r>
            <a:br>
              <a:rPr lang="lv-LV" dirty="0">
                <a:latin typeface="Arial"/>
                <a:ea typeface="Arial"/>
                <a:cs typeface="Arial"/>
                <a:sym typeface="Arial"/>
              </a:rPr>
            </a:br>
            <a:br>
              <a:rPr lang="lv-LV" dirty="0"/>
            </a:br>
            <a:r>
              <a:rPr lang="lv-LV" dirty="0">
                <a:latin typeface="Arial"/>
                <a:ea typeface="Arial"/>
                <a:cs typeface="Arial"/>
                <a:sym typeface="Arial"/>
              </a:rPr>
              <a:t>Anita Līva</a:t>
            </a:r>
            <a:br>
              <a:rPr lang="lv-LV" dirty="0">
                <a:latin typeface="Arial"/>
                <a:ea typeface="Arial"/>
                <a:cs typeface="Arial"/>
                <a:sym typeface="Arial"/>
              </a:rPr>
            </a:br>
            <a:r>
              <a:rPr lang="lv-LV" dirty="0">
                <a:solidFill>
                  <a:schemeClr val="bg1">
                    <a:lumMod val="6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Marina </a:t>
            </a:r>
            <a:r>
              <a:rPr lang="lv-LV" dirty="0" err="1">
                <a:solidFill>
                  <a:schemeClr val="bg1">
                    <a:lumMod val="6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Juzova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0" name="Google Shape;220;p1"/>
          <p:cNvSpPr txBox="1">
            <a:spLocks noGrp="1"/>
          </p:cNvSpPr>
          <p:nvPr>
            <p:ph type="subTitle" idx="1"/>
          </p:nvPr>
        </p:nvSpPr>
        <p:spPr>
          <a:xfrm>
            <a:off x="1524000" y="4235116"/>
            <a:ext cx="9144000" cy="74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lv-LV"/>
              <a:t>www.skola2030.lv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lv-LV"/>
              <a:t>facebook.com/Skola2030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4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8016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lv-LV" dirty="0"/>
              <a:t>Argumenti pret parametriem</a:t>
            </a:r>
            <a:endParaRPr dirty="0"/>
          </a:p>
        </p:txBody>
      </p:sp>
      <p:sp>
        <p:nvSpPr>
          <p:cNvPr id="299" name="Google Shape;299;p14"/>
          <p:cNvSpPr txBox="1">
            <a:spLocks noGrp="1"/>
          </p:cNvSpPr>
          <p:nvPr>
            <p:ph type="body" idx="1"/>
          </p:nvPr>
        </p:nvSpPr>
        <p:spPr>
          <a:xfrm>
            <a:off x="1793539" y="2168456"/>
            <a:ext cx="7347285" cy="391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lv-LV" dirty="0"/>
              <a:t>Metodes (jeb funkcijas) parametrus piemin funkcijas definēšanas laikā.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lang="lv-LV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lv-LV" dirty="0"/>
              <a:t>Metodes (jeb funkcijas) argumenti ir īstās vērtības, ko padod funkcijai, kad šo metodi (jeb funkciju) izsauc.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lang="lv-LV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80166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lv-LV" sz="2600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Jautājumi  refleksijai</a:t>
            </a:r>
            <a:endParaRPr dirty="0"/>
          </a:p>
        </p:txBody>
      </p:sp>
      <p:sp>
        <p:nvSpPr>
          <p:cNvPr id="255" name="Google Shape;255;p7"/>
          <p:cNvSpPr txBox="1">
            <a:spLocks noGrp="1"/>
          </p:cNvSpPr>
          <p:nvPr>
            <p:ph type="body" idx="1"/>
          </p:nvPr>
        </p:nvSpPr>
        <p:spPr>
          <a:xfrm>
            <a:off x="573050" y="1706725"/>
            <a:ext cx="10111500" cy="44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</a:pPr>
            <a:r>
              <a:rPr lang="lv-LV" b="1" dirty="0"/>
              <a:t>1. Vai noklusējuma konstruktoram ir parametri?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lv-LV" b="1" dirty="0"/>
              <a:t>2. Kāda ir atšķirība starp </a:t>
            </a:r>
            <a:r>
              <a:rPr lang="lv-LV" b="1" dirty="0" err="1"/>
              <a:t>this</a:t>
            </a:r>
            <a:r>
              <a:rPr lang="lv-LV" b="1" dirty="0"/>
              <a:t> un self?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lv-LV" b="1" dirty="0"/>
              <a:t>3. Kurā valodā vieglāk veidot vairākus konstruktorus </a:t>
            </a:r>
            <a:r>
              <a:rPr lang="lv-LV" b="1" dirty="0" err="1"/>
              <a:t>Python</a:t>
            </a:r>
            <a:r>
              <a:rPr lang="lv-LV" b="1" dirty="0"/>
              <a:t> vai C++?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lv-LV"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lv-LV" b="1" dirty="0"/>
              <a:t>4. Kādu vienu jaunu lietu iemācījies, ko līdz šim nezināji?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lv-LV" b="1" dirty="0"/>
              <a:t>5. Kā to varēs pielietot reāli dzīvē?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lv-LV"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>
            <a:spLocks noGrp="1"/>
          </p:cNvSpPr>
          <p:nvPr>
            <p:ph type="title"/>
          </p:nvPr>
        </p:nvSpPr>
        <p:spPr>
          <a:xfrm>
            <a:off x="3514165" y="2642347"/>
            <a:ext cx="5163671" cy="157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lv-LV"/>
              <a:t>Paldies! </a:t>
            </a:r>
            <a:endParaRPr/>
          </a:p>
        </p:txBody>
      </p:sp>
      <p:sp>
        <p:nvSpPr>
          <p:cNvPr id="490" name="Google Shape;490;p38"/>
          <p:cNvSpPr txBox="1">
            <a:spLocks noGrp="1"/>
          </p:cNvSpPr>
          <p:nvPr>
            <p:ph type="body" idx="1"/>
          </p:nvPr>
        </p:nvSpPr>
        <p:spPr>
          <a:xfrm>
            <a:off x="3513932" y="4397375"/>
            <a:ext cx="5164137" cy="142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lv-LV"/>
              <a:t>www.skola2030.lv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lv-LV"/>
              <a:t>facebook.com/Skola2030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endParaRPr/>
          </a:p>
        </p:txBody>
      </p:sp>
      <p:sp>
        <p:nvSpPr>
          <p:cNvPr id="491" name="Google Shape;491;p38"/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lv-LV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Click to add text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>
            <a:spLocks noGrp="1"/>
          </p:cNvSpPr>
          <p:nvPr>
            <p:ph type="title"/>
          </p:nvPr>
        </p:nvSpPr>
        <p:spPr>
          <a:xfrm>
            <a:off x="2550619" y="1326304"/>
            <a:ext cx="7090763" cy="157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lv-LV" b="0" dirty="0">
                <a:latin typeface="Arial"/>
                <a:ea typeface="Arial"/>
                <a:cs typeface="Arial"/>
                <a:sym typeface="Arial"/>
              </a:rPr>
              <a:t>Klase veido sagatavi objektu veidošanai, programmā izmanto konkrētus objektus, konstruktors – inicializēs (dos sākuma vērtības) objektam</a:t>
            </a:r>
            <a:endParaRPr dirty="0"/>
          </a:p>
        </p:txBody>
      </p:sp>
      <p:sp>
        <p:nvSpPr>
          <p:cNvPr id="226" name="Google Shape;226;p2"/>
          <p:cNvSpPr txBox="1">
            <a:spLocks noGrp="1"/>
          </p:cNvSpPr>
          <p:nvPr>
            <p:ph type="body" idx="1"/>
          </p:nvPr>
        </p:nvSpPr>
        <p:spPr>
          <a:xfrm>
            <a:off x="2550619" y="3523129"/>
            <a:ext cx="7090763" cy="1479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lang="lv-LV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lv-LV" dirty="0" err="1"/>
              <a:t>Python</a:t>
            </a:r>
            <a:r>
              <a:rPr lang="lv-LV" dirty="0"/>
              <a:t> valodā par konstruktoru sauc metodi: __</a:t>
            </a:r>
            <a:r>
              <a:rPr lang="lv-LV" dirty="0" err="1"/>
              <a:t>init</a:t>
            </a:r>
            <a:r>
              <a:rPr lang="lv-LV" dirty="0"/>
              <a:t>__()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9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 </a:t>
            </a:r>
            <a:r>
              <a:rPr lang="en-US" dirty="0" err="1"/>
              <a:t>metod</a:t>
            </a:r>
            <a:r>
              <a:rPr lang="lv-LV" dirty="0"/>
              <a:t>e</a:t>
            </a:r>
            <a:endParaRPr dirty="0"/>
          </a:p>
        </p:txBody>
      </p:sp>
      <p:sp>
        <p:nvSpPr>
          <p:cNvPr id="267" name="Google Shape;267;p9"/>
          <p:cNvSpPr txBox="1">
            <a:spLocks noGrp="1"/>
          </p:cNvSpPr>
          <p:nvPr>
            <p:ph type="body" idx="1"/>
          </p:nvPr>
        </p:nvSpPr>
        <p:spPr>
          <a:xfrm>
            <a:off x="1299411" y="2053389"/>
            <a:ext cx="9785683" cy="370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 method</a:t>
            </a:r>
            <a:r>
              <a:rPr lang="lv-LV" dirty="0"/>
              <a:t>e ir līdzīga konstruktoriem </a:t>
            </a:r>
            <a:r>
              <a:rPr lang="en-US" dirty="0"/>
              <a:t>C++ </a:t>
            </a:r>
            <a:r>
              <a:rPr lang="lv-LV" dirty="0"/>
              <a:t>un</a:t>
            </a:r>
            <a:r>
              <a:rPr lang="en-US" dirty="0"/>
              <a:t> Java</a:t>
            </a:r>
            <a:r>
              <a:rPr lang="lv-LV" dirty="0"/>
              <a:t>, u.c. Konstruktorus izmanto, lai inicializētu (dotu sākuma vērtības) klases objektam.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endParaRPr lang="lv-LV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dirty="0" err="1"/>
              <a:t>Python</a:t>
            </a:r>
            <a:r>
              <a:rPr lang="lv-LV" dirty="0"/>
              <a:t> var būt tikai viens konstruktors, bet C++ un Java u.c. var būt daudzi.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dirty="0"/>
              <a:t>Taču, ja norāda, ka konstruktora vērtība ir nekāda, ‘</a:t>
            </a:r>
            <a:r>
              <a:rPr lang="lv-LV" dirty="0" err="1"/>
              <a:t>none</a:t>
            </a:r>
            <a:r>
              <a:rPr lang="lv-LV" dirty="0"/>
              <a:t>’ __init__(self, parametrs1 = </a:t>
            </a:r>
            <a:r>
              <a:rPr lang="lv-LV" dirty="0" err="1"/>
              <a:t>none</a:t>
            </a:r>
            <a:r>
              <a:rPr lang="lv-LV" dirty="0"/>
              <a:t>), un/vai lietojot </a:t>
            </a:r>
            <a:r>
              <a:rPr lang="lv-LV" dirty="0" err="1"/>
              <a:t>cls</a:t>
            </a:r>
            <a:r>
              <a:rPr lang="lv-LV" dirty="0"/>
              <a:t> atslēgvārdu var izveidot vairākus konstruktorus. </a:t>
            </a:r>
          </a:p>
        </p:txBody>
      </p:sp>
    </p:spTree>
    <p:extLst>
      <p:ext uri="{BB962C8B-B14F-4D97-AF65-F5344CB8AC3E}">
        <p14:creationId xmlns:p14="http://schemas.microsoft.com/office/powerpoint/2010/main" val="1388614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4489430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dirty="0"/>
              <a:t>Konstruktora veidošanas kods:</a:t>
            </a:r>
            <a:endParaRPr dirty="0"/>
          </a:p>
        </p:txBody>
      </p:sp>
      <p:sp>
        <p:nvSpPr>
          <p:cNvPr id="285" name="Google Shape;285;p12"/>
          <p:cNvSpPr txBox="1">
            <a:spLocks noGrp="1"/>
          </p:cNvSpPr>
          <p:nvPr>
            <p:ph type="body" idx="1"/>
          </p:nvPr>
        </p:nvSpPr>
        <p:spPr>
          <a:xfrm>
            <a:off x="435496" y="2221625"/>
            <a:ext cx="4489431" cy="408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 err="1"/>
              <a:t>def</a:t>
            </a:r>
            <a:r>
              <a:rPr lang="lv-LV" dirty="0"/>
              <a:t> __</a:t>
            </a:r>
            <a:r>
              <a:rPr lang="lv-LV" dirty="0" err="1"/>
              <a:t>init</a:t>
            </a:r>
            <a:r>
              <a:rPr lang="lv-LV" dirty="0"/>
              <a:t>__(</a:t>
            </a:r>
            <a:r>
              <a:rPr lang="lv-LV" dirty="0" err="1"/>
              <a:t>self</a:t>
            </a:r>
            <a:r>
              <a:rPr lang="lv-LV" dirty="0"/>
              <a:t>):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/>
              <a:t>	# konstruktora saturs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lv-LV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/>
              <a:t>Šis ir noklusējuma konstruktors, tajā nav argumentu izņemot norādi (self) uz izveidoto klases objektu</a:t>
            </a:r>
            <a:endParaRPr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FDC8372B-12EC-4E8F-90BD-7A942274F8E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t="4261" b="4261"/>
          <a:stretch/>
        </p:blipFill>
        <p:spPr>
          <a:xfrm>
            <a:off x="5037473" y="416844"/>
            <a:ext cx="5646737" cy="5888455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9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dirty="0"/>
              <a:t>Atslēgvārds </a:t>
            </a:r>
            <a:r>
              <a:rPr lang="lv-LV" dirty="0" err="1"/>
              <a:t>this</a:t>
            </a:r>
            <a:r>
              <a:rPr lang="lv-LV" dirty="0"/>
              <a:t>/self</a:t>
            </a:r>
            <a:endParaRPr dirty="0"/>
          </a:p>
        </p:txBody>
      </p:sp>
      <p:sp>
        <p:nvSpPr>
          <p:cNvPr id="267" name="Google Shape;267;p9"/>
          <p:cNvSpPr txBox="1">
            <a:spLocks noGrp="1"/>
          </p:cNvSpPr>
          <p:nvPr>
            <p:ph type="body" idx="1"/>
          </p:nvPr>
        </p:nvSpPr>
        <p:spPr>
          <a:xfrm>
            <a:off x="1299411" y="2053389"/>
            <a:ext cx="9785683" cy="370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dirty="0" err="1"/>
              <a:t>Python</a:t>
            </a:r>
            <a:r>
              <a:rPr lang="lv-LV" dirty="0"/>
              <a:t> valodā lieto atslēgvārdu self, lai piekļūtu instances (konkrēta objekta) mainīgajiem un klases atribūtiem. </a:t>
            </a:r>
            <a:r>
              <a:rPr lang="lv-LV" b="1" dirty="0"/>
              <a:t>Tas nav obligāti jāsauc self</a:t>
            </a:r>
            <a:r>
              <a:rPr lang="lv-LV" dirty="0"/>
              <a:t>, bet labā prakse.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dirty="0" err="1"/>
              <a:t>Python</a:t>
            </a:r>
            <a:r>
              <a:rPr lang="lv-LV" dirty="0"/>
              <a:t> lieto atslēgvārdu </a:t>
            </a:r>
            <a:r>
              <a:rPr lang="lv-LV" dirty="0" err="1"/>
              <a:t>cls</a:t>
            </a:r>
            <a:r>
              <a:rPr lang="lv-LV" dirty="0"/>
              <a:t>, ko nelieto daudzās citās valodās, </a:t>
            </a:r>
            <a:r>
              <a:rPr lang="lv-LV" dirty="0" err="1"/>
              <a:t>cls</a:t>
            </a:r>
            <a:r>
              <a:rPr lang="lv-LV" dirty="0"/>
              <a:t> var tikai piekļūt klases locekļiem, klases metodēm.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endParaRPr lang="lv-LV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dirty="0"/>
              <a:t>Atslēgvārds </a:t>
            </a:r>
            <a:r>
              <a:rPr lang="lv-LV" b="1" dirty="0"/>
              <a:t>self </a:t>
            </a:r>
            <a:r>
              <a:rPr lang="lv-LV" dirty="0" err="1"/>
              <a:t>Python</a:t>
            </a:r>
            <a:r>
              <a:rPr lang="lv-LV" dirty="0"/>
              <a:t> valodā aptuveni līdzvērtīgs atslēgvārdam </a:t>
            </a:r>
            <a:r>
              <a:rPr lang="lv-LV" b="1" dirty="0" err="1"/>
              <a:t>this</a:t>
            </a:r>
            <a:r>
              <a:rPr lang="lv-LV" dirty="0"/>
              <a:t> C++ valodā.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lv-LV" b="1" dirty="0" err="1"/>
              <a:t>This</a:t>
            </a:r>
            <a:r>
              <a:rPr lang="lv-LV" dirty="0"/>
              <a:t> ir norāde uz pašreizējo objektu, </a:t>
            </a:r>
            <a:r>
              <a:rPr lang="lv-LV" b="1" dirty="0"/>
              <a:t>self </a:t>
            </a:r>
            <a:r>
              <a:rPr lang="lv-LV" dirty="0"/>
              <a:t>ir norāde uz pašreizējo klasi.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674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dirty="0"/>
              <a:t>Noklusējuma konstruktors </a:t>
            </a:r>
            <a:r>
              <a:rPr lang="lv-LV" dirty="0" err="1"/>
              <a:t>Python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042539-9924-4151-AC48-BE7CCD3C5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97" y="1282115"/>
            <a:ext cx="8894129" cy="46904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3D8996-6D45-401C-BA61-96E59560F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580" y="1061912"/>
            <a:ext cx="4392420" cy="128963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0DC31C-25D4-45B0-B2E4-74A0F33A6DBF}"/>
              </a:ext>
            </a:extLst>
          </p:cNvPr>
          <p:cNvSpPr/>
          <p:nvPr/>
        </p:nvSpPr>
        <p:spPr>
          <a:xfrm>
            <a:off x="1709626" y="2525916"/>
            <a:ext cx="2554557" cy="52321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E66435-70DC-4AD8-B362-821510B93E76}"/>
              </a:ext>
            </a:extLst>
          </p:cNvPr>
          <p:cNvCxnSpPr>
            <a:cxnSpLocks/>
          </p:cNvCxnSpPr>
          <p:nvPr/>
        </p:nvCxnSpPr>
        <p:spPr>
          <a:xfrm>
            <a:off x="4390931" y="2643612"/>
            <a:ext cx="837041" cy="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7D698DF-2384-43B6-8733-52445AB1C16C}"/>
              </a:ext>
            </a:extLst>
          </p:cNvPr>
          <p:cNvSpPr txBox="1"/>
          <p:nvPr/>
        </p:nvSpPr>
        <p:spPr>
          <a:xfrm>
            <a:off x="5227971" y="2498757"/>
            <a:ext cx="2699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b="1" dirty="0">
                <a:solidFill>
                  <a:srgbClr val="FFFF00"/>
                </a:solidFill>
              </a:rPr>
              <a:t>Izveido noklusējuma konstruktoru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EB0AD8-56A6-456F-985D-C35ED6F21C53}"/>
              </a:ext>
            </a:extLst>
          </p:cNvPr>
          <p:cNvSpPr/>
          <p:nvPr/>
        </p:nvSpPr>
        <p:spPr>
          <a:xfrm>
            <a:off x="1211996" y="4771177"/>
            <a:ext cx="2508980" cy="262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CAA1CF-DDC2-4B67-B828-FF17B3E06057}"/>
              </a:ext>
            </a:extLst>
          </p:cNvPr>
          <p:cNvCxnSpPr>
            <a:cxnSpLocks/>
          </p:cNvCxnSpPr>
          <p:nvPr/>
        </p:nvCxnSpPr>
        <p:spPr>
          <a:xfrm>
            <a:off x="3865830" y="4916032"/>
            <a:ext cx="818935" cy="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F62F41A-7E40-4B58-BE8A-1851C6991181}"/>
              </a:ext>
            </a:extLst>
          </p:cNvPr>
          <p:cNvSpPr txBox="1"/>
          <p:nvPr/>
        </p:nvSpPr>
        <p:spPr>
          <a:xfrm>
            <a:off x="4684765" y="4771177"/>
            <a:ext cx="4261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b="1" dirty="0">
                <a:solidFill>
                  <a:srgbClr val="FFFF00"/>
                </a:solidFill>
              </a:rPr>
              <a:t>Veidojot objektu, konstruktors tiek automātiski </a:t>
            </a:r>
          </a:p>
          <a:p>
            <a:r>
              <a:rPr lang="lv-LV" b="1" dirty="0">
                <a:solidFill>
                  <a:srgbClr val="FFFF00"/>
                </a:solidFill>
              </a:rPr>
              <a:t>izsaukts, piešķir 6 kā noklusējuma vērtību malai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B2A8846-0F0F-4FE4-BDE2-D904330570B4}"/>
              </a:ext>
            </a:extLst>
          </p:cNvPr>
          <p:cNvCxnSpPr>
            <a:cxnSpLocks/>
          </p:cNvCxnSpPr>
          <p:nvPr/>
        </p:nvCxnSpPr>
        <p:spPr>
          <a:xfrm flipV="1">
            <a:off x="1084907" y="2779414"/>
            <a:ext cx="517556" cy="2135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366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"/>
          <p:cNvSpPr txBox="1">
            <a:spLocks noGrp="1"/>
          </p:cNvSpPr>
          <p:nvPr>
            <p:ph type="title"/>
          </p:nvPr>
        </p:nvSpPr>
        <p:spPr>
          <a:xfrm>
            <a:off x="435497" y="417095"/>
            <a:ext cx="4489430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dirty="0"/>
              <a:t>Konstruktors ar parametriem:</a:t>
            </a:r>
            <a:endParaRPr dirty="0"/>
          </a:p>
        </p:txBody>
      </p:sp>
      <p:sp>
        <p:nvSpPr>
          <p:cNvPr id="285" name="Google Shape;285;p12"/>
          <p:cNvSpPr txBox="1">
            <a:spLocks noGrp="1"/>
          </p:cNvSpPr>
          <p:nvPr>
            <p:ph type="body" idx="1"/>
          </p:nvPr>
        </p:nvSpPr>
        <p:spPr>
          <a:xfrm>
            <a:off x="435496" y="2221625"/>
            <a:ext cx="4842674" cy="408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/>
              <a:t>def __init__(self, parametrs1, …):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/>
              <a:t>	# konstruktora saturs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lv-LV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lv-LV" dirty="0"/>
              <a:t>Šis ir konstruktors, kurā var padot parametrus, vienu vai daudzus. Neskaitot norādi uz klases objektu (self), jo to vajag vienmēr.</a:t>
            </a:r>
            <a:endParaRPr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D4A6845-2AAF-49B6-946B-3EEE8D7F0CE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t="2544" b="2544"/>
          <a:stretch/>
        </p:blipFill>
        <p:spPr>
          <a:xfrm>
            <a:off x="5458062" y="281293"/>
            <a:ext cx="5646737" cy="5888455"/>
          </a:xfrm>
        </p:spPr>
      </p:pic>
    </p:spTree>
    <p:extLst>
      <p:ext uri="{BB962C8B-B14F-4D97-AF65-F5344CB8AC3E}">
        <p14:creationId xmlns:p14="http://schemas.microsoft.com/office/powerpoint/2010/main" val="2421745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30"/>
          <p:cNvGrpSpPr/>
          <p:nvPr/>
        </p:nvGrpSpPr>
        <p:grpSpPr>
          <a:xfrm>
            <a:off x="239485" y="195943"/>
            <a:ext cx="11713029" cy="3796769"/>
            <a:chOff x="3073" y="402240"/>
            <a:chExt cx="7803454" cy="2437194"/>
          </a:xfrm>
        </p:grpSpPr>
        <p:sp>
          <p:nvSpPr>
            <p:cNvPr id="417" name="Google Shape;417;p30"/>
            <p:cNvSpPr/>
            <p:nvPr/>
          </p:nvSpPr>
          <p:spPr>
            <a:xfrm>
              <a:off x="3073" y="402240"/>
              <a:ext cx="2438579" cy="2437194"/>
            </a:xfrm>
            <a:prstGeom prst="rect">
              <a:avLst/>
            </a:prstGeom>
            <a:solidFill>
              <a:srgbClr val="F59C3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 txBox="1"/>
            <p:nvPr/>
          </p:nvSpPr>
          <p:spPr>
            <a:xfrm>
              <a:off x="3073" y="402240"/>
              <a:ext cx="2438579" cy="2437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class Trissturis: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-------------------------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pirma_mala</a:t>
              </a:r>
              <a:endParaRPr lang="lv-LV" sz="2000" b="1" dirty="0">
                <a:solidFill>
                  <a:schemeClr val="lt1"/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otra_mala</a:t>
              </a:r>
              <a:endParaRPr lang="lv-LV" sz="2000" b="1" dirty="0">
                <a:solidFill>
                  <a:schemeClr val="lt1"/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tresa_mala</a:t>
              </a:r>
              <a:endParaRPr lang="lv-LV" sz="2000" b="1" dirty="0">
                <a:solidFill>
                  <a:schemeClr val="lt1"/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perimetrs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-------------------------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drukat_Par_Trissturi</a:t>
              </a:r>
              <a:r>
                <a:rPr lang="lv-LV" sz="2000" b="1" dirty="0">
                  <a:solidFill>
                    <a:schemeClr val="lt1"/>
                  </a:solidFill>
                </a:rPr>
                <a:t>()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perimetrs()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__init__(self, </a:t>
              </a:r>
              <a:r>
                <a:rPr lang="lv-LV" sz="2000" b="1" dirty="0" err="1">
                  <a:solidFill>
                    <a:schemeClr val="lt1"/>
                  </a:solidFill>
                </a:rPr>
                <a:t>p_mala</a:t>
              </a:r>
              <a:r>
                <a:rPr lang="lv-LV" sz="2000" b="1" dirty="0">
                  <a:solidFill>
                    <a:schemeClr val="lt1"/>
                  </a:solidFill>
                </a:rPr>
                <a:t>, </a:t>
              </a:r>
              <a:r>
                <a:rPr lang="lv-LV" sz="2000" b="1" dirty="0" err="1">
                  <a:solidFill>
                    <a:schemeClr val="lt1"/>
                  </a:solidFill>
                </a:rPr>
                <a:t>o_mala</a:t>
              </a:r>
              <a:r>
                <a:rPr lang="lv-LV" sz="2000" b="1" dirty="0">
                  <a:solidFill>
                    <a:schemeClr val="lt1"/>
                  </a:solidFill>
                </a:rPr>
                <a:t>, </a:t>
              </a:r>
              <a:r>
                <a:rPr lang="lv-LV" sz="2000" b="1" dirty="0" err="1">
                  <a:solidFill>
                    <a:schemeClr val="lt1"/>
                  </a:solidFill>
                </a:rPr>
                <a:t>t_mala</a:t>
              </a:r>
              <a:r>
                <a:rPr lang="lv-LV" sz="2000" b="1" dirty="0">
                  <a:solidFill>
                    <a:schemeClr val="lt1"/>
                  </a:solidFill>
                </a:rPr>
                <a:t>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endParaRPr lang="lv-LV" sz="2000" b="1" dirty="0">
                <a:solidFill>
                  <a:schemeClr val="lt1"/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endParaRPr dirty="0"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5367948" y="402240"/>
              <a:ext cx="2438579" cy="2437194"/>
            </a:xfrm>
            <a:prstGeom prst="rect">
              <a:avLst/>
            </a:prstGeom>
            <a:solidFill>
              <a:srgbClr val="7C51A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 txBox="1"/>
            <p:nvPr/>
          </p:nvSpPr>
          <p:spPr>
            <a:xfrm>
              <a:off x="5367949" y="402240"/>
              <a:ext cx="2362299" cy="2437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obj1.Trissturis(5,4,6)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obj1.drukat_Par_Trissturi()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obj1.perimetrs()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-------------------------------------</a:t>
              </a:r>
              <a:endParaRPr lang="lv-LV" sz="2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pirma_mala</a:t>
              </a:r>
              <a:r>
                <a:rPr lang="lv-LV" sz="2000" b="1" dirty="0">
                  <a:solidFill>
                    <a:schemeClr val="lt1"/>
                  </a:solidFill>
                </a:rPr>
                <a:t> = 5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otra_mala</a:t>
              </a:r>
              <a:r>
                <a:rPr lang="lv-LV" sz="2000" b="1" dirty="0">
                  <a:solidFill>
                    <a:schemeClr val="lt1"/>
                  </a:solidFill>
                </a:rPr>
                <a:t> = 4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 err="1">
                  <a:solidFill>
                    <a:schemeClr val="lt1"/>
                  </a:solidFill>
                </a:rPr>
                <a:t>tresa_mala</a:t>
              </a:r>
              <a:r>
                <a:rPr lang="lv-LV" sz="2000" b="1" dirty="0">
                  <a:solidFill>
                    <a:schemeClr val="lt1"/>
                  </a:solidFill>
                </a:rPr>
                <a:t> = 6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r>
                <a:rPr lang="lv-LV" sz="2000" b="1" dirty="0">
                  <a:solidFill>
                    <a:schemeClr val="lt1"/>
                  </a:solidFill>
                </a:rPr>
                <a:t>Perimetrs = 15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Arial"/>
                <a:buNone/>
              </a:pPr>
              <a:endParaRPr lang="lv-LV" sz="2000" b="1" dirty="0">
                <a:solidFill>
                  <a:schemeClr val="lt1"/>
                </a:solidFill>
              </a:endParaRPr>
            </a:p>
          </p:txBody>
        </p:sp>
      </p:grpSp>
      <p:sp>
        <p:nvSpPr>
          <p:cNvPr id="425" name="Google Shape;425;p30"/>
          <p:cNvSpPr txBox="1">
            <a:spLocks noGrp="1"/>
          </p:cNvSpPr>
          <p:nvPr>
            <p:ph type="title"/>
          </p:nvPr>
        </p:nvSpPr>
        <p:spPr>
          <a:xfrm>
            <a:off x="2377944" y="3979481"/>
            <a:ext cx="2856137" cy="88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sz="2800" dirty="0"/>
              <a:t>Klase</a:t>
            </a:r>
            <a:br>
              <a:rPr lang="lv-LV" sz="2800" dirty="0"/>
            </a:br>
            <a:r>
              <a:rPr lang="lv-LV" sz="2800" dirty="0"/>
              <a:t>(vispārējs objekta apraksts)</a:t>
            </a:r>
            <a:endParaRPr sz="2800" dirty="0"/>
          </a:p>
        </p:txBody>
      </p:sp>
      <p:sp>
        <p:nvSpPr>
          <p:cNvPr id="12" name="Google Shape;425;p30">
            <a:extLst>
              <a:ext uri="{FF2B5EF4-FFF2-40B4-BE49-F238E27FC236}">
                <a16:creationId xmlns:a16="http://schemas.microsoft.com/office/drawing/2014/main" id="{24499E75-4A81-410E-8F5F-586112EAE012}"/>
              </a:ext>
            </a:extLst>
          </p:cNvPr>
          <p:cNvSpPr txBox="1">
            <a:spLocks/>
          </p:cNvSpPr>
          <p:nvPr/>
        </p:nvSpPr>
        <p:spPr>
          <a:xfrm>
            <a:off x="7266216" y="4025163"/>
            <a:ext cx="2856137" cy="1703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lv-LV" dirty="0"/>
              <a:t>Objekts</a:t>
            </a:r>
          </a:p>
          <a:p>
            <a:r>
              <a:rPr lang="lv-LV" dirty="0"/>
              <a:t>(konkrēts objekts, </a:t>
            </a:r>
          </a:p>
          <a:p>
            <a:r>
              <a:rPr lang="lv-LV" dirty="0"/>
              <a:t>konkrēti </a:t>
            </a:r>
          </a:p>
          <a:p>
            <a:r>
              <a:rPr lang="lv-LV" dirty="0"/>
              <a:t>lielumi, var</a:t>
            </a:r>
          </a:p>
          <a:p>
            <a:r>
              <a:rPr lang="lv-LV" dirty="0"/>
              <a:t>pielietot </a:t>
            </a:r>
          </a:p>
          <a:p>
            <a:r>
              <a:rPr lang="lv-LV" dirty="0"/>
              <a:t>metodes)</a:t>
            </a:r>
          </a:p>
        </p:txBody>
      </p:sp>
    </p:spTree>
    <p:extLst>
      <p:ext uri="{BB962C8B-B14F-4D97-AF65-F5344CB8AC3E}">
        <p14:creationId xmlns:p14="http://schemas.microsoft.com/office/powerpoint/2010/main" val="2434163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"/>
          <p:cNvSpPr txBox="1">
            <a:spLocks noGrp="1"/>
          </p:cNvSpPr>
          <p:nvPr>
            <p:ph type="title"/>
          </p:nvPr>
        </p:nvSpPr>
        <p:spPr>
          <a:xfrm>
            <a:off x="483623" y="174332"/>
            <a:ext cx="8547138" cy="12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lv-LV" dirty="0"/>
              <a:t>Konstruktors ar parametriem </a:t>
            </a:r>
            <a:r>
              <a:rPr lang="lv-LV" dirty="0" err="1"/>
              <a:t>Python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FC8B01-3DF7-45D7-9ECB-1717D3D35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33" y="644818"/>
            <a:ext cx="6877050" cy="6038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ABC054-D3AF-4667-A562-0EE820246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5117" y="1227221"/>
            <a:ext cx="3219450" cy="167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2AE67C-2D6C-4082-8917-1C04D5AE2D73}"/>
              </a:ext>
            </a:extLst>
          </p:cNvPr>
          <p:cNvSpPr/>
          <p:nvPr/>
        </p:nvSpPr>
        <p:spPr>
          <a:xfrm>
            <a:off x="2613989" y="2489703"/>
            <a:ext cx="1179414" cy="23539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9D00B5-C648-4F31-92D5-914DA780B149}"/>
              </a:ext>
            </a:extLst>
          </p:cNvPr>
          <p:cNvCxnSpPr/>
          <p:nvPr/>
        </p:nvCxnSpPr>
        <p:spPr>
          <a:xfrm>
            <a:off x="4101220" y="2607398"/>
            <a:ext cx="655972" cy="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DB46E44-7397-4F3C-93A4-DC5FBD0E00F7}"/>
              </a:ext>
            </a:extLst>
          </p:cNvPr>
          <p:cNvSpPr txBox="1"/>
          <p:nvPr/>
        </p:nvSpPr>
        <p:spPr>
          <a:xfrm>
            <a:off x="4757192" y="2462543"/>
            <a:ext cx="1572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b="1" dirty="0">
                <a:solidFill>
                  <a:srgbClr val="FFFF00"/>
                </a:solidFill>
              </a:rPr>
              <a:t>PAŠA VEIDOTIE</a:t>
            </a:r>
          </a:p>
          <a:p>
            <a:r>
              <a:rPr lang="lv-LV" b="1" dirty="0">
                <a:solidFill>
                  <a:srgbClr val="FFFF00"/>
                </a:solidFill>
              </a:rPr>
              <a:t>PARAMETRI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961ECA1-FA97-40F4-B536-89EDBBA26652}"/>
              </a:ext>
            </a:extLst>
          </p:cNvPr>
          <p:cNvSpPr/>
          <p:nvPr/>
        </p:nvSpPr>
        <p:spPr>
          <a:xfrm>
            <a:off x="2114539" y="5753315"/>
            <a:ext cx="499450" cy="23539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A2AF44-25B1-487E-8044-CEBB55CC6BA5}"/>
              </a:ext>
            </a:extLst>
          </p:cNvPr>
          <p:cNvCxnSpPr>
            <a:cxnSpLocks/>
          </p:cNvCxnSpPr>
          <p:nvPr/>
        </p:nvCxnSpPr>
        <p:spPr>
          <a:xfrm>
            <a:off x="2718255" y="5871010"/>
            <a:ext cx="1382965" cy="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39DF656-6A66-4A31-BEC1-CE4E8200D94B}"/>
              </a:ext>
            </a:extLst>
          </p:cNvPr>
          <p:cNvSpPr txBox="1"/>
          <p:nvPr/>
        </p:nvSpPr>
        <p:spPr>
          <a:xfrm>
            <a:off x="4101220" y="5689962"/>
            <a:ext cx="2215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b="1" dirty="0">
                <a:solidFill>
                  <a:srgbClr val="FFFF00"/>
                </a:solidFill>
              </a:rPr>
              <a:t>ARGUMENTI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ABD84C-0131-4F8D-B19E-67ECA328A9DC}"/>
              </a:ext>
            </a:extLst>
          </p:cNvPr>
          <p:cNvCxnSpPr>
            <a:cxnSpLocks/>
          </p:cNvCxnSpPr>
          <p:nvPr/>
        </p:nvCxnSpPr>
        <p:spPr>
          <a:xfrm flipV="1">
            <a:off x="2686140" y="2724153"/>
            <a:ext cx="723597" cy="3119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61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kola2030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C51A0"/>
      </a:accent1>
      <a:accent2>
        <a:srgbClr val="F89C33"/>
      </a:accent2>
      <a:accent3>
        <a:srgbClr val="00B4A4"/>
      </a:accent3>
      <a:accent4>
        <a:srgbClr val="F96C4B"/>
      </a:accent4>
      <a:accent5>
        <a:srgbClr val="65BAE8"/>
      </a:accent5>
      <a:accent6>
        <a:srgbClr val="22A862"/>
      </a:accent6>
      <a:hlink>
        <a:srgbClr val="7C51A0"/>
      </a:hlink>
      <a:folHlink>
        <a:srgbClr val="F89C3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521</Words>
  <Application>Microsoft Office PowerPoint</Application>
  <PresentationFormat>Widescreen</PresentationFormat>
  <Paragraphs>78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Arial</vt:lpstr>
      <vt:lpstr>Raleway</vt:lpstr>
      <vt:lpstr>Office Theme</vt:lpstr>
      <vt:lpstr>Konstruktori  Anita Līva Marina Juzova</vt:lpstr>
      <vt:lpstr>Klase veido sagatavi objektu veidošanai, programmā izmanto konkrētus objektus, konstruktors – inicializēs (dos sākuma vērtības) objektam</vt:lpstr>
      <vt:lpstr>__init__ metode</vt:lpstr>
      <vt:lpstr>Konstruktora veidošanas kods:</vt:lpstr>
      <vt:lpstr>Atslēgvārds this/self</vt:lpstr>
      <vt:lpstr>Noklusējuma konstruktors Python</vt:lpstr>
      <vt:lpstr>Konstruktors ar parametriem:</vt:lpstr>
      <vt:lpstr>Klase (vispārējs objekta apraksts)</vt:lpstr>
      <vt:lpstr>Konstruktors ar parametriem Python</vt:lpstr>
      <vt:lpstr>Argumenti pret parametriem</vt:lpstr>
      <vt:lpstr>Jautājumi  refleksijai</vt:lpstr>
      <vt:lpstr>Paldies!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PROJEKTA DARBA SEMINĀRS 2019.gada 5.jūnijā  Runātāja vārds</dc:title>
  <dc:creator>Digna Degtjarova</dc:creator>
  <cp:lastModifiedBy>Anita Līva</cp:lastModifiedBy>
  <cp:revision>15</cp:revision>
  <dcterms:created xsi:type="dcterms:W3CDTF">2018-12-14T15:14:07Z</dcterms:created>
  <dcterms:modified xsi:type="dcterms:W3CDTF">2022-03-20T15:25:31Z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0x01010067E88174C1AD6648A7014A85443960BE</vt:lpwstr>
  </property>
  <property fmtid="{D5CDD505-2E9C-101B-9397-08002B2CF9AE}" pid="3" name="AuthorIds_UIVersion_2560">
    <vt:lpwstr>230</vt:lpwstr>
  </property>
</Properties>
</file>